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7" r:id="rId2"/>
    <p:sldId id="256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41">
          <p15:clr>
            <a:srgbClr val="A4A3A4"/>
          </p15:clr>
        </p15:guide>
        <p15:guide id="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B2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84" y="84"/>
      </p:cViewPr>
      <p:guideLst>
        <p:guide orient="horz" pos="2160"/>
        <p:guide pos="2941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895E8-E1CA-4443-920E-E538D2781036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0C58A-EE4C-492A-80BB-EEBA0CC0346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" y="0"/>
            <a:ext cx="913962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44" y="1901011"/>
            <a:ext cx="7886700" cy="1325563"/>
          </a:xfrm>
        </p:spPr>
        <p:txBody>
          <a:bodyPr/>
          <a:lstStyle>
            <a:lvl1pPr algn="ctr">
              <a:defRPr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09143" y="6134583"/>
            <a:ext cx="2133359" cy="58689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10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3634451"/>
            <a:ext cx="9144000" cy="1713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96" y="4071528"/>
            <a:ext cx="4602808" cy="7222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6230557"/>
            <a:ext cx="2297430" cy="3949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28649" y="1447800"/>
            <a:ext cx="7886699" cy="46888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55788" y="0"/>
            <a:ext cx="1885950" cy="228600"/>
          </a:xfrm>
        </p:spPr>
        <p:txBody>
          <a:bodyPr/>
          <a:lstStyle>
            <a:lvl1pPr marL="0" indent="0">
              <a:buNone/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n-US" sz="1000" kern="1200" baseline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0924" y="6400740"/>
            <a:ext cx="4721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ECB21F"/>
                </a:solidFill>
              </a:defRPr>
            </a:lvl1pPr>
          </a:lstStyle>
          <a:p>
            <a:fld id="{079BB85F-8D7B-4121-93BF-56CC81854BC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5921375" y="640073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ECB21F"/>
                </a:solidFill>
              </a:defRPr>
            </a:lvl1pPr>
          </a:lstStyle>
          <a:p>
            <a:r>
              <a:rPr lang="en-US"/>
              <a:t>6/17/2014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28650" y="1463040"/>
            <a:ext cx="4481830" cy="166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28650" y="3373438"/>
            <a:ext cx="4481513" cy="2600325"/>
          </a:xfrm>
          <a:ln w="38100">
            <a:solidFill>
              <a:srgbClr val="ECB21F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273675" y="1463040"/>
            <a:ext cx="3352800" cy="4510723"/>
          </a:xfrm>
          <a:ln w="38100">
            <a:solidFill>
              <a:srgbClr val="ECB21F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0924" y="6400740"/>
            <a:ext cx="4721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ECB21F"/>
                </a:solidFill>
              </a:defRPr>
            </a:lvl1pPr>
          </a:lstStyle>
          <a:p>
            <a:fld id="{079BB85F-8D7B-4121-93BF-56CC81854BC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5921375" y="640073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ECB21F"/>
                </a:solidFill>
              </a:defRPr>
            </a:lvl1pPr>
          </a:lstStyle>
          <a:p>
            <a:r>
              <a:rPr lang="en-US"/>
              <a:t>6/17/2014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55788" y="0"/>
            <a:ext cx="1885950" cy="228600"/>
          </a:xfrm>
        </p:spPr>
        <p:txBody>
          <a:bodyPr/>
          <a:lstStyle>
            <a:lvl1pPr marL="0" indent="0">
              <a:buNone/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n-US" sz="1000" kern="1200" baseline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mstri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28650" y="4602163"/>
            <a:ext cx="7886700" cy="10671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174682" y="2872105"/>
            <a:ext cx="2794635" cy="1504950"/>
          </a:xfrm>
          <a:ln w="38100">
            <a:solidFill>
              <a:srgbClr val="ECB21F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28650" y="1472883"/>
            <a:ext cx="7886700" cy="10671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228600" y="2872105"/>
            <a:ext cx="2794635" cy="1504950"/>
          </a:xfrm>
          <a:ln w="38100">
            <a:solidFill>
              <a:srgbClr val="ECB21F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096000" y="2872105"/>
            <a:ext cx="2794635" cy="1504950"/>
          </a:xfrm>
          <a:ln w="38100">
            <a:solidFill>
              <a:srgbClr val="ECB21F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0924" y="6400740"/>
            <a:ext cx="4721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ECB21F"/>
                </a:solidFill>
              </a:defRPr>
            </a:lvl1pPr>
          </a:lstStyle>
          <a:p>
            <a:fld id="{079BB85F-8D7B-4121-93BF-56CC81854BC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5921375" y="640073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ECB21F"/>
                </a:solidFill>
              </a:defRPr>
            </a:lvl1pPr>
          </a:lstStyle>
          <a:p>
            <a:r>
              <a:rPr lang="en-US"/>
              <a:t>6/17/2014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55788" y="0"/>
            <a:ext cx="1885950" cy="228600"/>
          </a:xfrm>
        </p:spPr>
        <p:txBody>
          <a:bodyPr/>
          <a:lstStyle>
            <a:lvl1pPr marL="0" indent="0">
              <a:buNone/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n-US" sz="1000" kern="1200" baseline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ideba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28651" y="1462723"/>
            <a:ext cx="3089909" cy="41259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Media Placeholder 7"/>
          <p:cNvSpPr>
            <a:spLocks noGrp="1"/>
          </p:cNvSpPr>
          <p:nvPr>
            <p:ph type="media" sz="quarter" idx="13"/>
          </p:nvPr>
        </p:nvSpPr>
        <p:spPr>
          <a:xfrm>
            <a:off x="3881120" y="2133599"/>
            <a:ext cx="4937760" cy="2753313"/>
          </a:xfrm>
          <a:ln w="38100">
            <a:solidFill>
              <a:srgbClr val="ECB21F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0924" y="6400740"/>
            <a:ext cx="4721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ECB21F"/>
                </a:solidFill>
              </a:defRPr>
            </a:lvl1pPr>
          </a:lstStyle>
          <a:p>
            <a:fld id="{079BB85F-8D7B-4121-93BF-56CC81854BC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5921375" y="640073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ECB21F"/>
                </a:solidFill>
              </a:defRPr>
            </a:lvl1pPr>
          </a:lstStyle>
          <a:p>
            <a:r>
              <a:rPr lang="en-US"/>
              <a:t>6/17/2014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55788" y="0"/>
            <a:ext cx="1885950" cy="228600"/>
          </a:xfrm>
        </p:spPr>
        <p:txBody>
          <a:bodyPr/>
          <a:lstStyle>
            <a:lvl1pPr marL="0" indent="0">
              <a:buNone/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n-US" sz="1000" kern="1200" baseline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Fea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28651" y="1462723"/>
            <a:ext cx="7886698" cy="4981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Media Placeholder 7"/>
          <p:cNvSpPr>
            <a:spLocks noGrp="1"/>
          </p:cNvSpPr>
          <p:nvPr>
            <p:ph type="media" sz="quarter" idx="13"/>
          </p:nvPr>
        </p:nvSpPr>
        <p:spPr>
          <a:xfrm>
            <a:off x="1577522" y="2604136"/>
            <a:ext cx="5988956" cy="3339464"/>
          </a:xfrm>
          <a:ln w="38100">
            <a:solidFill>
              <a:srgbClr val="ECB21F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0924" y="6400740"/>
            <a:ext cx="4721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ECB21F"/>
                </a:solidFill>
              </a:defRPr>
            </a:lvl1pPr>
          </a:lstStyle>
          <a:p>
            <a:fld id="{079BB85F-8D7B-4121-93BF-56CC81854BC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5921375" y="640073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ECB21F"/>
                </a:solidFill>
              </a:defRPr>
            </a:lvl1pPr>
          </a:lstStyle>
          <a:p>
            <a:r>
              <a:rPr lang="en-US"/>
              <a:t>6/17/2014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55788" y="0"/>
            <a:ext cx="1885950" cy="228600"/>
          </a:xfrm>
        </p:spPr>
        <p:txBody>
          <a:bodyPr/>
          <a:lstStyle>
            <a:lvl1pPr marL="0" indent="0">
              <a:buNone/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n-US" sz="1000" kern="1200" baseline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28650" y="1462723"/>
            <a:ext cx="7886700" cy="11080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3"/>
          </p:nvPr>
        </p:nvSpPr>
        <p:spPr>
          <a:xfrm>
            <a:off x="701675" y="3241040"/>
            <a:ext cx="7813675" cy="278352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0924" y="6400740"/>
            <a:ext cx="4721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ECB21F"/>
                </a:solidFill>
              </a:defRPr>
            </a:lvl1pPr>
          </a:lstStyle>
          <a:p>
            <a:fld id="{079BB85F-8D7B-4121-93BF-56CC81854BC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5921375" y="640073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ECB21F"/>
                </a:solidFill>
              </a:defRPr>
            </a:lvl1pPr>
          </a:lstStyle>
          <a:p>
            <a:r>
              <a:rPr lang="en-US"/>
              <a:t>6/17/2014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55788" y="0"/>
            <a:ext cx="1885950" cy="228600"/>
          </a:xfrm>
        </p:spPr>
        <p:txBody>
          <a:bodyPr/>
          <a:lstStyle>
            <a:lvl1pPr marL="0" indent="0">
              <a:buNone/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n-US" sz="1000" kern="1200" baseline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4581525" y="1447800"/>
            <a:ext cx="4086225" cy="473964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28650" y="1447800"/>
            <a:ext cx="3617913" cy="4739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0924" y="6400740"/>
            <a:ext cx="4721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ECB21F"/>
                </a:solidFill>
              </a:defRPr>
            </a:lvl1pPr>
          </a:lstStyle>
          <a:p>
            <a:fld id="{079BB85F-8D7B-4121-93BF-56CC81854BC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5921375" y="640073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ECB21F"/>
                </a:solidFill>
              </a:defRPr>
            </a:lvl1pPr>
          </a:lstStyle>
          <a:p>
            <a:r>
              <a:rPr lang="en-US"/>
              <a:t>6/17/2014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55788" y="0"/>
            <a:ext cx="1885950" cy="228600"/>
          </a:xfrm>
        </p:spPr>
        <p:txBody>
          <a:bodyPr/>
          <a:lstStyle>
            <a:lvl1pPr marL="0" indent="0">
              <a:buNone/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n-US" sz="1000" kern="1200" baseline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4846319" y="1447800"/>
            <a:ext cx="3669030" cy="22504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28650" y="1447800"/>
            <a:ext cx="3669030" cy="2250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5"/>
          <p:cNvSpPr>
            <a:spLocks noGrp="1"/>
          </p:cNvSpPr>
          <p:nvPr>
            <p:ph type="chart" sz="quarter" idx="14"/>
          </p:nvPr>
        </p:nvSpPr>
        <p:spPr>
          <a:xfrm>
            <a:off x="628651" y="3835399"/>
            <a:ext cx="3669030" cy="22504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hart Placeholder 5"/>
          <p:cNvSpPr>
            <a:spLocks noGrp="1"/>
          </p:cNvSpPr>
          <p:nvPr>
            <p:ph type="chart" sz="quarter" idx="15"/>
          </p:nvPr>
        </p:nvSpPr>
        <p:spPr>
          <a:xfrm>
            <a:off x="4846319" y="3835399"/>
            <a:ext cx="3669030" cy="225044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0924" y="6400740"/>
            <a:ext cx="4721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ECB21F"/>
                </a:solidFill>
              </a:defRPr>
            </a:lvl1pPr>
          </a:lstStyle>
          <a:p>
            <a:fld id="{079BB85F-8D7B-4121-93BF-56CC81854BC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5921375" y="640073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ECB21F"/>
                </a:solidFill>
              </a:defRPr>
            </a:lvl1pPr>
          </a:lstStyle>
          <a:p>
            <a:r>
              <a:rPr lang="en-US"/>
              <a:t>6/17/2014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55788" y="0"/>
            <a:ext cx="1885950" cy="228600"/>
          </a:xfrm>
        </p:spPr>
        <p:txBody>
          <a:bodyPr/>
          <a:lstStyle>
            <a:lvl1pPr marL="0" indent="0">
              <a:buNone/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n-US" sz="1000" kern="1200" baseline="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n-US" sz="1000" kern="1200" baseline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mstrip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3060418" y="3013628"/>
            <a:ext cx="92597" cy="1802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118650" y="3013628"/>
            <a:ext cx="92597" cy="1802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211246" y="3080684"/>
            <a:ext cx="2930567" cy="171926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" y="3081338"/>
            <a:ext cx="3048000" cy="171926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3165432" y="3080684"/>
            <a:ext cx="2953219" cy="1719262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" y="990600"/>
            <a:ext cx="9139629" cy="20900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824694" y="1427568"/>
            <a:ext cx="7886700" cy="1325563"/>
          </a:xfrm>
        </p:spPr>
        <p:txBody>
          <a:bodyPr/>
          <a:lstStyle>
            <a:lvl1pPr algn="r">
              <a:defRPr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>
          <a:xfrm>
            <a:off x="6593459" y="5597666"/>
            <a:ext cx="2133359" cy="58689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10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" y="0"/>
            <a:ext cx="9139629" cy="2301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295" y="5542918"/>
            <a:ext cx="673903" cy="6416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" t="1" r="9236" b="-296"/>
          <a:stretch>
            <a:fillRect/>
          </a:stretch>
        </p:blipFill>
        <p:spPr>
          <a:xfrm>
            <a:off x="0" y="0"/>
            <a:ext cx="9144000" cy="6878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" y="2250440"/>
            <a:ext cx="9139629" cy="2738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131186"/>
            <a:ext cx="7886700" cy="81343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2186" y="5039340"/>
            <a:ext cx="9144000" cy="101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2098032"/>
            <a:ext cx="9144000" cy="101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1" t="9433" r="7082" b="7393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" y="2250440"/>
            <a:ext cx="9139629" cy="2738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131186"/>
            <a:ext cx="7886700" cy="81343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2186" y="5039340"/>
            <a:ext cx="9144000" cy="101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2098032"/>
            <a:ext cx="9144000" cy="101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" r="-24"/>
          <a:stretch>
            <a:fillRect/>
          </a:stretch>
        </p:blipFill>
        <p:spPr>
          <a:xfrm>
            <a:off x="0" y="-1"/>
            <a:ext cx="9144000" cy="68637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" y="2250440"/>
            <a:ext cx="9139629" cy="2738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131186"/>
            <a:ext cx="7886700" cy="81343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2186" y="5039340"/>
            <a:ext cx="9144000" cy="101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2098032"/>
            <a:ext cx="9144000" cy="101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7" t="8163" r="7698"/>
          <a:stretch>
            <a:fillRect/>
          </a:stretch>
        </p:blipFill>
        <p:spPr>
          <a:xfrm>
            <a:off x="-8878" y="0"/>
            <a:ext cx="9152878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" y="2250440"/>
            <a:ext cx="9139629" cy="2738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131186"/>
            <a:ext cx="7886700" cy="81343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2186" y="5039340"/>
            <a:ext cx="9144000" cy="101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2098032"/>
            <a:ext cx="9144000" cy="101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9" t="5637" r="795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" y="2250440"/>
            <a:ext cx="9139629" cy="2738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131186"/>
            <a:ext cx="7886700" cy="81343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2186" y="5039340"/>
            <a:ext cx="9144000" cy="101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2098032"/>
            <a:ext cx="9144000" cy="101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10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" y="2250440"/>
            <a:ext cx="9139629" cy="2738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131186"/>
            <a:ext cx="7886700" cy="81343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2186" y="5039340"/>
            <a:ext cx="9144000" cy="101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2098032"/>
            <a:ext cx="9144000" cy="101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1" r="12314" b="7030"/>
          <a:stretch>
            <a:fillRect/>
          </a:stretch>
        </p:blipFill>
        <p:spPr>
          <a:xfrm>
            <a:off x="0" y="0"/>
            <a:ext cx="914781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" y="2250440"/>
            <a:ext cx="9139629" cy="2738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131186"/>
            <a:ext cx="7886700" cy="81343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2186" y="5039340"/>
            <a:ext cx="9144000" cy="101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2098032"/>
            <a:ext cx="9144000" cy="101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" y="0"/>
            <a:ext cx="9139629" cy="230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" y="6311898"/>
            <a:ext cx="9139629" cy="5461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97207"/>
            <a:ext cx="7886700" cy="8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59865"/>
            <a:ext cx="7886700" cy="4715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914998" y="6430538"/>
            <a:ext cx="223138" cy="348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dirty="0">
                <a:solidFill>
                  <a:srgbClr val="ECB21F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ts val="500"/>
              </a:lnSpc>
            </a:pPr>
            <a:r>
              <a:rPr lang="en-US" dirty="0">
                <a:solidFill>
                  <a:srgbClr val="ECB21F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ts val="500"/>
              </a:lnSpc>
            </a:pPr>
            <a:r>
              <a:rPr lang="en-US" dirty="0">
                <a:solidFill>
                  <a:srgbClr val="ECB21F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ts val="500"/>
              </a:lnSpc>
            </a:pPr>
            <a:r>
              <a:rPr lang="en-US" dirty="0">
                <a:solidFill>
                  <a:srgbClr val="ECB21F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6372321"/>
            <a:ext cx="2297430" cy="39494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CB21F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6.jp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Curve Tracking </a:t>
            </a:r>
            <a:br>
              <a:rPr lang="en-US" altLang="zh-CN" dirty="0"/>
            </a:br>
            <a:r>
              <a:rPr lang="en-US" altLang="zh-CN" dirty="0"/>
              <a:t>using Pure Pursuit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64008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3BD18726-7AE8-4CAF-A3ED-95E488E01E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61"/>
    </mc:Choice>
    <mc:Fallback>
      <p:transition spd="slow" advTm="12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11/23/2020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497207"/>
            <a:ext cx="7886700" cy="813434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06B74823-A504-4B1E-8637-E46D1B139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306" y="1253628"/>
            <a:ext cx="5263396" cy="3947546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A6F893E-C838-4608-B022-D7D149B07723}"/>
              </a:ext>
            </a:extLst>
          </p:cNvPr>
          <p:cNvSpPr txBox="1">
            <a:spLocks/>
          </p:cNvSpPr>
          <p:nvPr/>
        </p:nvSpPr>
        <p:spPr>
          <a:xfrm>
            <a:off x="749591" y="5361976"/>
            <a:ext cx="1897761" cy="421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CB21F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V = 40</a:t>
            </a:r>
            <a:endParaRPr lang="en-US" sz="2000" dirty="0"/>
          </a:p>
        </p:txBody>
      </p:sp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86385765-1A65-4C0D-9C39-A4DDB480C3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100" y="2539030"/>
            <a:ext cx="3346250" cy="2074915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F6344FA-6810-45D3-9214-3BA33B7A6FC1}"/>
              </a:ext>
            </a:extLst>
          </p:cNvPr>
          <p:cNvSpPr txBox="1">
            <a:spLocks/>
          </p:cNvSpPr>
          <p:nvPr/>
        </p:nvSpPr>
        <p:spPr>
          <a:xfrm>
            <a:off x="5121136" y="2162941"/>
            <a:ext cx="4013579" cy="1194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CB21F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A dynamic assignment of </a:t>
            </a:r>
            <a:r>
              <a:rPr lang="en-US" altLang="zh-CN" sz="2000" dirty="0" err="1"/>
              <a:t>ld</a:t>
            </a:r>
            <a:endParaRPr lang="en-US" sz="2000" dirty="0"/>
          </a:p>
        </p:txBody>
      </p:sp>
      <p:pic>
        <p:nvPicPr>
          <p:cNvPr id="10" name="音訊 9">
            <a:hlinkClick r:id="" action="ppaction://media"/>
            <a:extLst>
              <a:ext uri="{FF2B5EF4-FFF2-40B4-BE49-F238E27FC236}">
                <a16:creationId xmlns:a16="http://schemas.microsoft.com/office/drawing/2014/main" id="{B427E423-FA91-4314-B682-AF55CBE7B0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0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51"/>
    </mc:Choice>
    <mc:Fallback>
      <p:transition spd="slow" advTm="18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11/23/2020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497207"/>
            <a:ext cx="7886700" cy="813434"/>
          </a:xfrm>
        </p:spPr>
        <p:txBody>
          <a:bodyPr/>
          <a:lstStyle/>
          <a:p>
            <a:r>
              <a:rPr lang="en-US" dirty="0"/>
              <a:t>Curve Tracking</a:t>
            </a:r>
          </a:p>
        </p:txBody>
      </p:sp>
      <p:pic>
        <p:nvPicPr>
          <p:cNvPr id="1026" name="Picture 2" descr="S_Curve">
            <a:extLst>
              <a:ext uri="{FF2B5EF4-FFF2-40B4-BE49-F238E27FC236}">
                <a16:creationId xmlns:a16="http://schemas.microsoft.com/office/drawing/2014/main" id="{0BF05750-812B-468A-8898-EF230316D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1238250"/>
            <a:ext cx="3244992" cy="309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93379EE-1F88-46CB-ADE4-D4782926DD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31179" y="1310641"/>
            <a:ext cx="5212821" cy="4688840"/>
          </a:xfrm>
        </p:spPr>
        <p:txBody>
          <a:bodyPr>
            <a:normAutofit/>
          </a:bodyPr>
          <a:lstStyle/>
          <a:p>
            <a:r>
              <a:rPr lang="en-US" sz="2000" dirty="0"/>
              <a:t>A set of coordinates with no time information</a:t>
            </a:r>
          </a:p>
          <a:p>
            <a:endParaRPr lang="en-US" sz="2000" dirty="0"/>
          </a:p>
          <a:p>
            <a:r>
              <a:rPr lang="en-US" sz="2000" dirty="0"/>
              <a:t>Global way points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1" name="音訊 10">
            <a:hlinkClick r:id="" action="ppaction://media"/>
            <a:extLst>
              <a:ext uri="{FF2B5EF4-FFF2-40B4-BE49-F238E27FC236}">
                <a16:creationId xmlns:a16="http://schemas.microsoft.com/office/drawing/2014/main" id="{6EB5FF8F-A6B1-4238-9763-F3B587A4DA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56"/>
    </mc:Choice>
    <mc:Fallback>
      <p:transition spd="slow" advTm="22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11/23/2020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497207"/>
            <a:ext cx="7886700" cy="813434"/>
          </a:xfrm>
        </p:spPr>
        <p:txBody>
          <a:bodyPr/>
          <a:lstStyle/>
          <a:p>
            <a:r>
              <a:rPr lang="en-US" dirty="0"/>
              <a:t>Pure Pursuit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93379EE-1F88-46CB-ADE4-D4782926DD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650" y="1310641"/>
            <a:ext cx="7827453" cy="4688840"/>
          </a:xfrm>
        </p:spPr>
        <p:txBody>
          <a:bodyPr>
            <a:normAutofit/>
          </a:bodyPr>
          <a:lstStyle/>
          <a:p>
            <a:r>
              <a:rPr lang="en-US" sz="2000" dirty="0"/>
              <a:t>Determine the current location of the robot</a:t>
            </a:r>
          </a:p>
          <a:p>
            <a:endParaRPr lang="en-US" sz="2000" dirty="0"/>
          </a:p>
          <a:p>
            <a:r>
              <a:rPr lang="en-US" sz="2000" dirty="0"/>
              <a:t>Find the closest way point to the robot</a:t>
            </a:r>
          </a:p>
          <a:p>
            <a:endParaRPr lang="en-US" sz="2000" dirty="0"/>
          </a:p>
          <a:p>
            <a:r>
              <a:rPr lang="en-US" sz="2000" dirty="0"/>
              <a:t>Find the goal</a:t>
            </a:r>
          </a:p>
          <a:p>
            <a:endParaRPr lang="en-US" sz="2000" dirty="0"/>
          </a:p>
          <a:p>
            <a:r>
              <a:rPr lang="en-US" sz="2000" dirty="0"/>
              <a:t>Calculate the curvature and control the robot to set its steering to the curvature</a:t>
            </a:r>
          </a:p>
          <a:p>
            <a:endParaRPr lang="en-US" sz="2000" dirty="0"/>
          </a:p>
          <a:p>
            <a:r>
              <a:rPr lang="en-US" sz="2000" dirty="0"/>
              <a:t>Update the location of the vehicle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AD4C920A-179A-43BD-A8FD-22AA555D78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89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63"/>
    </mc:Choice>
    <mc:Fallback>
      <p:transition spd="slow" advTm="34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11/23/2020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497207"/>
            <a:ext cx="7886700" cy="813434"/>
          </a:xfrm>
        </p:spPr>
        <p:txBody>
          <a:bodyPr/>
          <a:lstStyle/>
          <a:p>
            <a:r>
              <a:rPr lang="en-US" dirty="0"/>
              <a:t>Bicycle model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93379EE-1F88-46CB-ADE4-D4782926DD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06386" y="1556158"/>
            <a:ext cx="5212821" cy="2573462"/>
          </a:xfrm>
        </p:spPr>
        <p:txBody>
          <a:bodyPr>
            <a:normAutofit/>
          </a:bodyPr>
          <a:lstStyle/>
          <a:p>
            <a:r>
              <a:rPr lang="en-US" sz="2000" dirty="0"/>
              <a:t>tan(</a:t>
            </a:r>
            <a:r>
              <a:rPr lang="en-US" altLang="zh-CN" sz="2000" dirty="0"/>
              <a:t>δ)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L/R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9" name="圖片 8" descr="一張含有 地圖, 光, 街道, 滑雪 的圖片&#10;&#10;自動產生的描述">
            <a:extLst>
              <a:ext uri="{FF2B5EF4-FFF2-40B4-BE49-F238E27FC236}">
                <a16:creationId xmlns:a16="http://schemas.microsoft.com/office/drawing/2014/main" id="{51D27E10-1C84-49EA-B2EA-11D5D1994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1452641"/>
            <a:ext cx="5777737" cy="3849201"/>
          </a:xfrm>
          <a:prstGeom prst="rect">
            <a:avLst/>
          </a:prstGeom>
        </p:spPr>
      </p:pic>
      <p:pic>
        <p:nvPicPr>
          <p:cNvPr id="11" name="音訊 10">
            <a:hlinkClick r:id="" action="ppaction://media"/>
            <a:extLst>
              <a:ext uri="{FF2B5EF4-FFF2-40B4-BE49-F238E27FC236}">
                <a16:creationId xmlns:a16="http://schemas.microsoft.com/office/drawing/2014/main" id="{16DA6009-571A-4B0A-A37E-A475696442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1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29"/>
    </mc:Choice>
    <mc:Fallback>
      <p:transition spd="slow" advTm="29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11/23/2020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497207"/>
            <a:ext cx="7886700" cy="813434"/>
          </a:xfrm>
        </p:spPr>
        <p:txBody>
          <a:bodyPr/>
          <a:lstStyle/>
          <a:p>
            <a:r>
              <a:rPr lang="en-US" dirty="0"/>
              <a:t>Pure Pursuit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1E42EF3-C158-4534-B178-70752F1D8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05" y="1310641"/>
            <a:ext cx="5212821" cy="453634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39BAB3B-FBB5-4034-807B-D1F0B9F36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3212" y="1488047"/>
            <a:ext cx="2607665" cy="180926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EF86E86-7EB5-41B4-888D-FBDC24D88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206" y="3539990"/>
            <a:ext cx="1967675" cy="81529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CE64621-245B-4853-83EC-65CB5DD5B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9492" y="4414064"/>
            <a:ext cx="2475102" cy="768010"/>
          </a:xfrm>
          <a:prstGeom prst="rect">
            <a:avLst/>
          </a:prstGeom>
        </p:spPr>
      </p:pic>
      <p:pic>
        <p:nvPicPr>
          <p:cNvPr id="18" name="音訊 17">
            <a:hlinkClick r:id="" action="ppaction://media"/>
            <a:extLst>
              <a:ext uri="{FF2B5EF4-FFF2-40B4-BE49-F238E27FC236}">
                <a16:creationId xmlns:a16="http://schemas.microsoft.com/office/drawing/2014/main" id="{752943AE-9ABA-4655-A77D-D1DE6218F1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46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968"/>
    </mc:Choice>
    <mc:Fallback>
      <p:transition spd="slow" advTm="51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11/23/2020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497207"/>
            <a:ext cx="7886700" cy="813434"/>
          </a:xfrm>
        </p:spPr>
        <p:txBody>
          <a:bodyPr/>
          <a:lstStyle/>
          <a:p>
            <a:r>
              <a:rPr lang="en-US" dirty="0"/>
              <a:t>Simulation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63C6AB0-258E-4890-BBD0-C95F7EBBB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88" y="1310641"/>
            <a:ext cx="7842248" cy="4199486"/>
          </a:xfrm>
          <a:prstGeom prst="rect">
            <a:avLst/>
          </a:prstGeom>
        </p:spPr>
      </p:pic>
      <p:pic>
        <p:nvPicPr>
          <p:cNvPr id="9" name="音訊 8">
            <a:hlinkClick r:id="" action="ppaction://media"/>
            <a:extLst>
              <a:ext uri="{FF2B5EF4-FFF2-40B4-BE49-F238E27FC236}">
                <a16:creationId xmlns:a16="http://schemas.microsoft.com/office/drawing/2014/main" id="{19B867B5-B971-496A-B947-276506BC10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47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73"/>
    </mc:Choice>
    <mc:Fallback>
      <p:transition spd="slow" advTm="8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11/23/2020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497207"/>
            <a:ext cx="7886700" cy="813434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4D4B1D9-0A37-4804-8B69-6122057C6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53" y="1428750"/>
            <a:ext cx="3205808" cy="24043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2F19E1A-0461-45F3-9221-74BEC6EAD7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096" y="1428750"/>
            <a:ext cx="3205808" cy="240435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816D201-120B-4C6A-AAA1-4E59F0D9AB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0641"/>
            <a:ext cx="3363286" cy="2522465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B5245D5-74FE-4BF4-B0D0-FBCF519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2685" y="4009839"/>
            <a:ext cx="2606411" cy="1149390"/>
          </a:xfrm>
        </p:spPr>
        <p:txBody>
          <a:bodyPr>
            <a:normAutofit/>
          </a:bodyPr>
          <a:lstStyle/>
          <a:p>
            <a:r>
              <a:rPr lang="en-US" altLang="zh-CN" sz="2000" dirty="0" err="1"/>
              <a:t>ld</a:t>
            </a:r>
            <a:r>
              <a:rPr lang="en-US" altLang="zh-CN" sz="2000" dirty="0"/>
              <a:t> = 1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1FF0515-FC31-4761-AC5D-ADF8899056A0}"/>
              </a:ext>
            </a:extLst>
          </p:cNvPr>
          <p:cNvSpPr txBox="1">
            <a:spLocks/>
          </p:cNvSpPr>
          <p:nvPr/>
        </p:nvSpPr>
        <p:spPr>
          <a:xfrm>
            <a:off x="3275066" y="4002848"/>
            <a:ext cx="2606411" cy="1149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CB21F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err="1"/>
              <a:t>ld</a:t>
            </a:r>
            <a:r>
              <a:rPr lang="en-US" altLang="zh-CN" sz="2000" dirty="0"/>
              <a:t> = 0.1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3752651-E6AA-4A95-A4E0-F6F64A021E66}"/>
              </a:ext>
            </a:extLst>
          </p:cNvPr>
          <p:cNvSpPr txBox="1">
            <a:spLocks/>
          </p:cNvSpPr>
          <p:nvPr/>
        </p:nvSpPr>
        <p:spPr>
          <a:xfrm>
            <a:off x="6206251" y="3967532"/>
            <a:ext cx="2606411" cy="1149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CB21F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err="1"/>
              <a:t>ld</a:t>
            </a:r>
            <a:r>
              <a:rPr lang="en-US" altLang="zh-CN" sz="2000" dirty="0"/>
              <a:t> = 0.001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6" name="音訊 15">
            <a:hlinkClick r:id="" action="ppaction://media"/>
            <a:extLst>
              <a:ext uri="{FF2B5EF4-FFF2-40B4-BE49-F238E27FC236}">
                <a16:creationId xmlns:a16="http://schemas.microsoft.com/office/drawing/2014/main" id="{ED9A6F82-9EB0-49B8-A7A9-8A23208DD4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45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88"/>
    </mc:Choice>
    <mc:Fallback>
      <p:transition spd="slow" advTm="44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11/23/2020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497207"/>
            <a:ext cx="7886700" cy="813434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3752651-E6AA-4A95-A4E0-F6F64A021E66}"/>
              </a:ext>
            </a:extLst>
          </p:cNvPr>
          <p:cNvSpPr txBox="1">
            <a:spLocks/>
          </p:cNvSpPr>
          <p:nvPr/>
        </p:nvSpPr>
        <p:spPr>
          <a:xfrm>
            <a:off x="4842021" y="1310641"/>
            <a:ext cx="2606411" cy="11493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CB21F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err="1"/>
              <a:t>ld</a:t>
            </a:r>
            <a:r>
              <a:rPr lang="en-US" altLang="zh-CN" sz="2000" dirty="0"/>
              <a:t> = 0.001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Oscillating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BF4B894-D7B1-4B78-9A5D-67A7796EF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310641"/>
            <a:ext cx="4213371" cy="316002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862CA8D-76E8-4FEE-B42D-65B36B721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021" y="2560631"/>
            <a:ext cx="2475102" cy="76801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FBBC4FA-FBFD-4C92-88F6-89ECE5D7F9B0}"/>
              </a:ext>
            </a:extLst>
          </p:cNvPr>
          <p:cNvSpPr txBox="1">
            <a:spLocks/>
          </p:cNvSpPr>
          <p:nvPr/>
        </p:nvSpPr>
        <p:spPr>
          <a:xfrm>
            <a:off x="4842021" y="3292268"/>
            <a:ext cx="2606411" cy="11493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CB21F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Small </a:t>
            </a:r>
            <a:r>
              <a:rPr lang="en-US" altLang="zh-CN" sz="2000" dirty="0" err="1"/>
              <a:t>ld</a:t>
            </a:r>
            <a:r>
              <a:rPr lang="en-US" altLang="zh-CN" sz="2000" dirty="0"/>
              <a:t> -&gt; accurate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Large </a:t>
            </a:r>
            <a:r>
              <a:rPr lang="en-US" sz="2000" dirty="0" err="1"/>
              <a:t>ld</a:t>
            </a:r>
            <a:r>
              <a:rPr lang="en-US" sz="2000" dirty="0"/>
              <a:t> -&gt; smooth</a:t>
            </a:r>
          </a:p>
        </p:txBody>
      </p:sp>
      <p:pic>
        <p:nvPicPr>
          <p:cNvPr id="18" name="音訊 17">
            <a:hlinkClick r:id="" action="ppaction://media"/>
            <a:extLst>
              <a:ext uri="{FF2B5EF4-FFF2-40B4-BE49-F238E27FC236}">
                <a16:creationId xmlns:a16="http://schemas.microsoft.com/office/drawing/2014/main" id="{092A8DD9-930D-4A5F-A5D9-475F098B53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93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58"/>
    </mc:Choice>
    <mc:Fallback>
      <p:transition spd="slow" advTm="37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9BB85F-8D7B-4121-93BF-56CC81854BC2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11/23/2020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497207"/>
            <a:ext cx="7886700" cy="813434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3B49CE8-89FE-409F-83C6-889EE5537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0641"/>
            <a:ext cx="2667000" cy="20002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7290EC8-73AB-4E97-A5E9-F763C922C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451611"/>
            <a:ext cx="2509521" cy="188214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427EB6D-D52E-4925-B13E-4C7A001EA2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521" y="1523998"/>
            <a:ext cx="2540003" cy="190500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6B74823-A504-4B1E-8637-E46D1B139C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784" y="3617390"/>
            <a:ext cx="3205951" cy="2404463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CDB0843-2A07-483E-83CF-52DF3E893106}"/>
              </a:ext>
            </a:extLst>
          </p:cNvPr>
          <p:cNvSpPr txBox="1">
            <a:spLocks/>
          </p:cNvSpPr>
          <p:nvPr/>
        </p:nvSpPr>
        <p:spPr>
          <a:xfrm>
            <a:off x="421023" y="3429000"/>
            <a:ext cx="1897761" cy="421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CB21F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V = 5</a:t>
            </a:r>
            <a:endParaRPr lang="en-US" sz="200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395127D-7B24-43AF-AF73-E24227E30F00}"/>
              </a:ext>
            </a:extLst>
          </p:cNvPr>
          <p:cNvSpPr txBox="1">
            <a:spLocks/>
          </p:cNvSpPr>
          <p:nvPr/>
        </p:nvSpPr>
        <p:spPr>
          <a:xfrm>
            <a:off x="3278760" y="3424652"/>
            <a:ext cx="1897761" cy="421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CB21F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V = 10</a:t>
            </a:r>
            <a:endParaRPr lang="en-US" sz="200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6663486-F776-424A-960E-0BAB41E23162}"/>
              </a:ext>
            </a:extLst>
          </p:cNvPr>
          <p:cNvSpPr txBox="1">
            <a:spLocks/>
          </p:cNvSpPr>
          <p:nvPr/>
        </p:nvSpPr>
        <p:spPr>
          <a:xfrm>
            <a:off x="5690708" y="3431583"/>
            <a:ext cx="1897761" cy="421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CB21F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V = 25</a:t>
            </a:r>
            <a:endParaRPr lang="en-US" sz="2000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A6F893E-C838-4608-B022-D7D149B07723}"/>
              </a:ext>
            </a:extLst>
          </p:cNvPr>
          <p:cNvSpPr txBox="1">
            <a:spLocks/>
          </p:cNvSpPr>
          <p:nvPr/>
        </p:nvSpPr>
        <p:spPr>
          <a:xfrm>
            <a:off x="3350179" y="5904763"/>
            <a:ext cx="1897761" cy="421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CB21F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V = 40</a:t>
            </a:r>
            <a:endParaRPr lang="en-US" sz="2000" dirty="0"/>
          </a:p>
        </p:txBody>
      </p:sp>
      <p:pic>
        <p:nvPicPr>
          <p:cNvPr id="22" name="音訊 21">
            <a:hlinkClick r:id="" action="ppaction://media"/>
            <a:extLst>
              <a:ext uri="{FF2B5EF4-FFF2-40B4-BE49-F238E27FC236}">
                <a16:creationId xmlns:a16="http://schemas.microsoft.com/office/drawing/2014/main" id="{DBFB2E3B-FC1D-4FDD-817E-4AD37B0E11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8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69"/>
    </mc:Choice>
    <mc:Fallback>
      <p:transition spd="slow" advTm="29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CB21F"/>
      </a:accent1>
      <a:accent2>
        <a:srgbClr val="5B9BD5"/>
      </a:accent2>
      <a:accent3>
        <a:srgbClr val="2E3192"/>
      </a:accent3>
      <a:accent4>
        <a:srgbClr val="BF9000"/>
      </a:accent4>
      <a:accent5>
        <a:srgbClr val="1F3864"/>
      </a:accent5>
      <a:accent6>
        <a:srgbClr val="D8D8D8"/>
      </a:accent6>
      <a:hlink>
        <a:srgbClr val="2E75B5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137</Words>
  <Application>Microsoft Office PowerPoint</Application>
  <PresentationFormat>如螢幕大小 (4:3)</PresentationFormat>
  <Paragraphs>58</Paragraphs>
  <Slides>10</Slides>
  <Notes>0</Notes>
  <HiddenSlides>0</HiddenSlides>
  <MMClips>10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5" baseType="lpstr">
      <vt:lpstr>Adobe Arabic</vt:lpstr>
      <vt:lpstr>Arial</vt:lpstr>
      <vt:lpstr>Calibri</vt:lpstr>
      <vt:lpstr>Wingdings</vt:lpstr>
      <vt:lpstr>Office Theme</vt:lpstr>
      <vt:lpstr>Curve Tracking  using Pure Pursuit</vt:lpstr>
      <vt:lpstr>Curve Tracking</vt:lpstr>
      <vt:lpstr>Pure Pursuit</vt:lpstr>
      <vt:lpstr>Bicycle model</vt:lpstr>
      <vt:lpstr>Pure Pursuit</vt:lpstr>
      <vt:lpstr>Simulation</vt:lpstr>
      <vt:lpstr>Results</vt:lpstr>
      <vt:lpstr>Results</vt:lpstr>
      <vt:lpstr>Results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石 靖禹</cp:lastModifiedBy>
  <cp:revision>67</cp:revision>
  <dcterms:created xsi:type="dcterms:W3CDTF">2014-06-12T21:03:00Z</dcterms:created>
  <dcterms:modified xsi:type="dcterms:W3CDTF">2020-11-23T23:39:37Z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